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5"/>
  </p:notesMasterIdLst>
  <p:sldIdLst>
    <p:sldId id="277" r:id="rId2"/>
    <p:sldId id="695" r:id="rId3"/>
    <p:sldId id="660" r:id="rId4"/>
    <p:sldId id="612" r:id="rId5"/>
    <p:sldId id="643" r:id="rId6"/>
    <p:sldId id="642" r:id="rId7"/>
    <p:sldId id="696" r:id="rId8"/>
    <p:sldId id="681" r:id="rId9"/>
    <p:sldId id="644" r:id="rId10"/>
    <p:sldId id="645" r:id="rId11"/>
    <p:sldId id="704" r:id="rId12"/>
    <p:sldId id="705" r:id="rId13"/>
    <p:sldId id="646" r:id="rId14"/>
    <p:sldId id="702" r:id="rId15"/>
    <p:sldId id="700" r:id="rId16"/>
    <p:sldId id="649" r:id="rId17"/>
    <p:sldId id="697" r:id="rId18"/>
    <p:sldId id="665" r:id="rId19"/>
    <p:sldId id="686" r:id="rId20"/>
    <p:sldId id="687" r:id="rId21"/>
    <p:sldId id="689" r:id="rId22"/>
    <p:sldId id="690" r:id="rId23"/>
    <p:sldId id="674" r:id="rId24"/>
    <p:sldId id="675" r:id="rId25"/>
    <p:sldId id="703" r:id="rId26"/>
    <p:sldId id="699" r:id="rId27"/>
    <p:sldId id="662" r:id="rId28"/>
    <p:sldId id="663" r:id="rId29"/>
    <p:sldId id="693" r:id="rId30"/>
    <p:sldId id="664" r:id="rId31"/>
    <p:sldId id="647" r:id="rId32"/>
    <p:sldId id="682" r:id="rId33"/>
    <p:sldId id="655" r:id="rId34"/>
    <p:sldId id="656" r:id="rId35"/>
    <p:sldId id="658" r:id="rId36"/>
    <p:sldId id="694" r:id="rId37"/>
    <p:sldId id="657" r:id="rId38"/>
    <p:sldId id="648" r:id="rId39"/>
    <p:sldId id="683" r:id="rId40"/>
    <p:sldId id="680" r:id="rId41"/>
    <p:sldId id="650" r:id="rId42"/>
    <p:sldId id="651" r:id="rId43"/>
    <p:sldId id="7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98" d="100"/>
          <a:sy n="98" d="100"/>
        </p:scale>
        <p:origin x="804"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3671675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D468E2D-EFB9-4AD3-BCB1-EC1F9CDD038B}" type="slidenum">
              <a:rPr lang="en-US" smtClean="0">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1652088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2650150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30</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34</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40</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41</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42</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21846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2867389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2/19/2024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2465746"/>
          </a:xfrm>
        </p:spPr>
        <p:txBody>
          <a:bodyPr>
            <a:noAutofit/>
          </a:bodyPr>
          <a:lstStyle/>
          <a:p>
            <a:r>
              <a:rPr lang="en-US" sz="4000" i="1" dirty="0"/>
              <a:t>Tutorial:</a:t>
            </a:r>
          </a:p>
          <a:p>
            <a:r>
              <a:rPr lang="en-US" sz="4000" i="1" dirty="0"/>
              <a:t>Generating a Light Model</a:t>
            </a:r>
          </a:p>
          <a:p>
            <a:r>
              <a:rPr lang="en-US" sz="4000" i="1" dirty="0"/>
              <a:t>32x32 Full Head Pad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5473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noProof="0" dirty="0">
                <a:solidFill>
                  <a:prstClr val="white"/>
                </a:solidFill>
                <a:latin typeface="Arial" panose="020B0604020202020204" pitchFamily="34" charset="0"/>
                <a:cs typeface="Arial" panose="020B0604020202020204" pitchFamily="34" charset="0"/>
              </a:rPr>
              <a:t>Depending on your starting volume, the low-density mesh generation process will differ</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Atlas based mesh (what this tutorial does)</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[0,0,0];</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Then use </a:t>
            </a:r>
            <a:r>
              <a:rPr lang="en-US" sz="2000" dirty="0" err="1">
                <a:solidFill>
                  <a:srgbClr val="FF0000"/>
                </a:solidFill>
                <a:latin typeface="Trebuchet MS" panose="020B0603020202020204"/>
              </a:rPr>
              <a:t>change_space_coordinates</a:t>
            </a:r>
            <a:r>
              <a:rPr lang="en-US" sz="2000" dirty="0">
                <a:solidFill>
                  <a:srgbClr val="FF0000"/>
                </a:solidFill>
                <a:latin typeface="Trebuchet MS" panose="020B0603020202020204"/>
              </a:rPr>
              <a:t>()</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Subject specific based mesh</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InfoT1.center; </a:t>
            </a:r>
            <a:r>
              <a:rPr lang="en-US" sz="2000" dirty="0">
                <a:latin typeface="Trebuchet MS" panose="020B0603020202020204"/>
              </a:rPr>
              <a:t>(that’s it)</a:t>
            </a:r>
            <a:endParaRPr lang="en-US" sz="2000" dirty="0">
              <a:solidFill>
                <a:prstClr val="white">
                  <a:lumMod val="75000"/>
                  <a:lumOff val="25000"/>
                </a:prstClr>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41133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39497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In </a:t>
            </a:r>
            <a:r>
              <a:rPr kumimoji="0" lang="en-US" sz="20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PlotSlices</a:t>
            </a: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place crosshairs at the tip of the nose</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Note the X, Y, and Z coordinates for those slices</a:t>
            </a:r>
            <a:endParaRPr lang="en-US" sz="1200" dirty="0">
              <a:solidFill>
                <a:srgbClr val="FF0000"/>
              </a:solidFill>
              <a:latin typeface="Trebuchet MS" panose="020B0603020202020204"/>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Generate LD mesh with your chosen parameters</a:t>
            </a:r>
          </a:p>
          <a:p>
            <a:pPr marL="800100" lvl="1" indent="-342900" defTabSz="457200">
              <a:spcBef>
                <a:spcPts val="1000"/>
              </a:spcBef>
              <a:buClr>
                <a:srgbClr val="90C226"/>
              </a:buClr>
              <a:buSzPct val="80000"/>
              <a:buFont typeface="Wingdings 3" charset="2"/>
              <a:buChar char=""/>
              <a:defRPr/>
            </a:pPr>
            <a:r>
              <a:rPr lang="en-US" dirty="0" err="1">
                <a:latin typeface="Trebuchet MS" panose="020B0603020202020204"/>
              </a:rPr>
              <a:t>Param.Offset</a:t>
            </a:r>
            <a:r>
              <a:rPr lang="en-US" dirty="0">
                <a:latin typeface="Trebuchet MS" panose="020B0603020202020204"/>
              </a:rPr>
              <a:t> = [0,0,0]; or </a:t>
            </a:r>
            <a:r>
              <a:rPr lang="en-US" dirty="0" err="1">
                <a:latin typeface="Trebuchet MS" panose="020B0603020202020204"/>
              </a:rPr>
              <a:t>Param.Offset</a:t>
            </a:r>
            <a:r>
              <a:rPr lang="en-US" dirty="0">
                <a:latin typeface="Trebuchet MS" panose="020B0603020202020204"/>
              </a:rPr>
              <a:t> = infoT1;</a:t>
            </a:r>
          </a:p>
          <a:p>
            <a:pPr marL="800100" lvl="1" indent="-342900" defTabSz="457200">
              <a:spcBef>
                <a:spcPts val="1000"/>
              </a:spcBef>
              <a:buClr>
                <a:srgbClr val="90C226"/>
              </a:buClr>
              <a:buSzPct val="80000"/>
              <a:buFont typeface="Wingdings 3" charset="2"/>
              <a:buChar char=""/>
              <a:defRPr/>
            </a:pPr>
            <a:r>
              <a:rPr lang="en-US" dirty="0">
                <a:latin typeface="Trebuchet MS" panose="020B0603020202020204"/>
              </a:rPr>
              <a:t>Use c</a:t>
            </a:r>
            <a:r>
              <a:rPr kumimoji="0" lang="en-US" b="0" i="0" u="none" strike="noStrike" kern="1200" cap="none" spc="0" normalizeH="0" baseline="0" noProof="0" dirty="0" err="1">
                <a:ln>
                  <a:noFill/>
                </a:ln>
                <a:effectLst/>
                <a:uLnTx/>
                <a:uFillTx/>
                <a:latin typeface="Trebuchet MS" panose="020B0603020202020204"/>
                <a:ea typeface="+mn-ea"/>
                <a:cs typeface="+mn-cs"/>
              </a:rPr>
              <a:t>hange_space_coordinates</a:t>
            </a:r>
            <a:r>
              <a:rPr kumimoji="0" lang="en-US" b="0" i="0" u="none" strike="noStrike" kern="1200" cap="none" spc="0" normalizeH="0" baseline="0" noProof="0" dirty="0">
                <a:ln>
                  <a:noFill/>
                </a:ln>
                <a:effectLst/>
                <a:uLnTx/>
                <a:uFillTx/>
                <a:latin typeface="Trebuchet MS" panose="020B0603020202020204"/>
                <a:ea typeface="+mn-ea"/>
                <a:cs typeface="+mn-cs"/>
              </a:rPr>
              <a:t>() or don’t use it</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1138413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41934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a:t>
            </a:r>
            <a:r>
              <a:rPr lang="en-US" sz="1050" b="1" dirty="0">
                <a:solidFill>
                  <a:srgbClr val="228B22"/>
                </a:solidFill>
                <a:latin typeface="Courier New" panose="02070309020205020404" pitchFamily="49" charset="0"/>
                <a:cs typeface="Courier New" panose="02070309020205020404" pitchFamily="49" charset="0"/>
              </a:rPr>
              <a:t>%pink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a:t>
            </a:r>
            <a:r>
              <a:rPr lang="en-US" sz="1050" b="1" dirty="0">
                <a:solidFill>
                  <a:srgbClr val="228B22"/>
                </a:solidFill>
                <a:latin typeface="Courier New" panose="02070309020205020404" pitchFamily="49" charset="0"/>
                <a:cs typeface="Courier New" panose="02070309020205020404" pitchFamily="49" charset="0"/>
              </a:rPr>
              <a:t>%light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a:t>
            </a:r>
            <a:r>
              <a:rPr lang="en-US" sz="1050" b="1" dirty="0">
                <a:solidFill>
                  <a:srgbClr val="228B22"/>
                </a:solidFill>
                <a:latin typeface="Courier New" panose="02070309020205020404" pitchFamily="49" charset="0"/>
                <a:cs typeface="Courier New" panose="02070309020205020404" pitchFamily="49" charset="0"/>
              </a:rPr>
              <a:t>%set radius of spheres to 2</a:t>
            </a:r>
            <a:endParaRPr lang="en-US" sz="1050" dirty="0">
              <a:solidFill>
                <a:srgbClr val="228B22"/>
              </a:solidFill>
            </a:endParaRPr>
          </a:p>
          <a:p>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);view([-40,30]) </a:t>
            </a:r>
            <a:r>
              <a:rPr lang="en-US" sz="1050" b="1" dirty="0">
                <a:solidFill>
                  <a:srgbClr val="228B22"/>
                </a:solidFill>
                <a:latin typeface="Courier New" panose="02070309020205020404" pitchFamily="49" charset="0"/>
                <a:cs typeface="Courier New" panose="02070309020205020404" pitchFamily="49" charset="0"/>
              </a:rPr>
              <a:t>%3D plot of pad</a:t>
            </a:r>
          </a:p>
          <a:p>
            <a:r>
              <a:rPr lang="en-US" sz="1050" b="1" dirty="0" err="1">
                <a:latin typeface="Courier New" panose="02070309020205020404" pitchFamily="49" charset="0"/>
                <a:cs typeface="Courier New" panose="02070309020205020404" pitchFamily="49" charset="0"/>
              </a:rPr>
              <a:t>params_cap.eeg_style</a:t>
            </a:r>
            <a:r>
              <a:rPr lang="en-US" sz="1050" b="1" dirty="0">
                <a:latin typeface="Courier New" panose="02070309020205020404" pitchFamily="49" charset="0"/>
                <a:cs typeface="Courier New" panose="02070309020205020404" pitchFamily="49" charset="0"/>
              </a:rPr>
              <a:t> = 1; </a:t>
            </a:r>
            <a:r>
              <a:rPr lang="en-US" sz="1050" b="1" dirty="0">
                <a:solidFill>
                  <a:srgbClr val="228B22"/>
                </a:solidFill>
                <a:latin typeface="Courier New" panose="02070309020205020404" pitchFamily="49" charset="0"/>
                <a:cs typeface="Courier New" panose="02070309020205020404" pitchFamily="49" charset="0"/>
              </a:rPr>
              <a:t>%turn on EEG style for this cap</a:t>
            </a:r>
          </a:p>
          <a:p>
            <a:r>
              <a:rPr lang="en-US" sz="1050" b="1" dirty="0" err="1">
                <a:latin typeface="Courier New" panose="02070309020205020404" pitchFamily="49" charset="0"/>
                <a:cs typeface="Courier New" panose="02070309020205020404" pitchFamily="49" charset="0"/>
              </a:rPr>
              <a:t>PlotCap</a:t>
            </a:r>
            <a:r>
              <a:rPr lang="en-US" sz="1050" b="1" dirty="0">
                <a:latin typeface="Courier New" panose="02070309020205020404" pitchFamily="49" charset="0"/>
                <a:cs typeface="Courier New" panose="02070309020205020404" pitchFamily="49" charset="0"/>
              </a:rPr>
              <a:t>(info, </a:t>
            </a:r>
            <a:r>
              <a:rPr lang="en-US" sz="1050" b="1" dirty="0" err="1">
                <a:latin typeface="Courier New" panose="02070309020205020404" pitchFamily="49" charset="0"/>
                <a:cs typeface="Courier New" panose="02070309020205020404" pitchFamily="49" charset="0"/>
              </a:rPr>
              <a:t>params_cap</a:t>
            </a:r>
            <a:r>
              <a:rPr lang="en-US" sz="1050" b="1" dirty="0">
                <a:latin typeface="Courier New" panose="02070309020205020404" pitchFamily="49" charset="0"/>
                <a:cs typeface="Courier New" panose="02070309020205020404" pitchFamily="49" charset="0"/>
              </a:rPr>
              <a:t>)</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a16="http://schemas.microsoft.com/office/drawing/2014/main"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spTree>
    <p:extLst>
      <p:ext uri="{BB962C8B-B14F-4D97-AF65-F5344CB8AC3E}">
        <p14:creationId xmlns:p14="http://schemas.microsoft.com/office/powerpoint/2010/main" val="3510298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4" name="Rectangle 3"/>
          <p:cNvSpPr/>
          <p:nvPr/>
        </p:nvSpPr>
        <p:spPr>
          <a:xfrm>
            <a:off x="1" y="1157159"/>
            <a:ext cx="9720847" cy="3970318"/>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Nearest Neighbor vs Optode Separation scatterplot is a useful tool for catching potential issues for spring relaxation before they occur.</a:t>
            </a:r>
          </a:p>
          <a:p>
            <a:endParaRPr lang="en-US" sz="14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First, make sure only </a:t>
            </a:r>
            <a:r>
              <a:rPr lang="en-US" sz="1200" b="1" dirty="0" err="1">
                <a:latin typeface="Arial" panose="020B0604020202020204" pitchFamily="34" charset="0"/>
                <a:cs typeface="Arial" panose="020B0604020202020204" pitchFamily="34" charset="0"/>
              </a:rPr>
              <a:t>meas</a:t>
            </a:r>
            <a:r>
              <a:rPr lang="en-US" sz="1200" b="1" dirty="0">
                <a:latin typeface="Arial" panose="020B0604020202020204" pitchFamily="34" charset="0"/>
                <a:cs typeface="Arial" panose="020B0604020202020204" pitchFamily="34" charset="0"/>
              </a:rPr>
              <a:t> &lt; 6cm are included in the scatterplot</a:t>
            </a:r>
          </a:p>
          <a:p>
            <a:r>
              <a:rPr lang="en-US" sz="1200" b="1" dirty="0">
                <a:latin typeface="Arial" panose="020B0604020202020204" pitchFamily="34" charset="0"/>
                <a:cs typeface="Arial" panose="020B0604020202020204" pitchFamily="34" charset="0"/>
              </a:rPr>
              <a:t>Then visualize </a:t>
            </a:r>
            <a:r>
              <a:rPr lang="en-US" sz="1200" b="1" dirty="0" err="1">
                <a:latin typeface="Arial" panose="020B0604020202020204" pitchFamily="34" charset="0"/>
                <a:cs typeface="Arial" panose="020B0604020202020204" pitchFamily="34" charset="0"/>
              </a:rPr>
              <a:t>info.pairs.NN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agains</a:t>
            </a:r>
            <a:r>
              <a:rPr lang="en-US" sz="1200" b="1" dirty="0">
                <a:latin typeface="Arial" panose="020B0604020202020204" pitchFamily="34" charset="0"/>
                <a:cs typeface="Arial" panose="020B0604020202020204" pitchFamily="34" charset="0"/>
              </a:rPr>
              <a:t> info.pairs.r3d.</a:t>
            </a:r>
          </a:p>
          <a:p>
            <a:r>
              <a:rPr lang="en-US" sz="1050" b="1" dirty="0">
                <a:solidFill>
                  <a:srgbClr val="228B22"/>
                </a:solidFill>
                <a:latin typeface="Courier New" panose="02070309020205020404" pitchFamily="49" charset="0"/>
                <a:cs typeface="Courier New" panose="02070309020205020404" pitchFamily="49" charset="0"/>
              </a:rPr>
              <a:t>%% Make sure only NN1 and NN2 exist for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&lt; 6cm</a:t>
            </a: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solidFill>
                  <a:srgbClr val="228B22"/>
                </a:solidFill>
                <a:latin typeface="Courier New" panose="02070309020205020404" pitchFamily="49" charset="0"/>
                <a:cs typeface="Courier New" panose="02070309020205020404" pitchFamily="49" charset="0"/>
              </a:rPr>
              <a:t>% Visualize scatterplot of Nearest neighbors for all measurements under 6cm</a:t>
            </a:r>
          </a:p>
          <a:p>
            <a:r>
              <a:rPr lang="en-US" sz="1050" b="1" dirty="0">
                <a:latin typeface="Courier New" panose="02070309020205020404" pitchFamily="49" charset="0"/>
                <a:cs typeface="Courier New" panose="02070309020205020404" pitchFamily="49" charset="0"/>
              </a:rPr>
              <a:t>keep = info.pairs.r3d &lt; 60; </a:t>
            </a:r>
            <a:r>
              <a:rPr lang="en-US" sz="1050" b="1" dirty="0">
                <a:solidFill>
                  <a:srgbClr val="228B22"/>
                </a:solidFill>
                <a:latin typeface="Courier New" panose="02070309020205020404" pitchFamily="49" charset="0"/>
                <a:cs typeface="Courier New" panose="02070309020205020404" pitchFamily="49" charset="0"/>
              </a:rPr>
              <a:t>%Set cutoff at 6cm (60mm), we won't use any measurements larger than this</a:t>
            </a:r>
          </a:p>
          <a:p>
            <a:r>
              <a:rPr lang="en-US" sz="1050" b="1" dirty="0">
                <a:latin typeface="Courier New" panose="02070309020205020404" pitchFamily="49" charset="0"/>
                <a:cs typeface="Courier New" panose="02070309020205020404" pitchFamily="49" charset="0"/>
              </a:rPr>
              <a:t>figure;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p>
          <a:p>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200" b="1" dirty="0">
                <a:latin typeface="Arial" panose="020B0604020202020204" pitchFamily="34" charset="0"/>
                <a:cs typeface="Arial" panose="020B0604020202020204" pitchFamily="34" charset="0"/>
              </a:rPr>
              <a:t>If the plot contains NN3, NN4, etc. Correct the info structure so that measurements &lt; 6cm have only NN1 and NN2 </a:t>
            </a:r>
          </a:p>
          <a:p>
            <a:r>
              <a:rPr lang="en-US" sz="1050" b="1" dirty="0">
                <a:solidFill>
                  <a:srgbClr val="228B22"/>
                </a:solidFill>
                <a:latin typeface="Courier New" panose="02070309020205020404" pitchFamily="49" charset="0"/>
                <a:cs typeface="Courier New" panose="02070309020205020404" pitchFamily="49" charset="0"/>
              </a:rPr>
              <a:t>% If the plot shows measurements for NN3 or greater, run the following lines (See slide 12 of tutorial </a:t>
            </a:r>
            <a:r>
              <a:rPr lang="en-US" sz="1050" b="1" dirty="0" err="1">
                <a:solidFill>
                  <a:srgbClr val="228B22"/>
                </a:solidFill>
                <a:latin typeface="Courier New" panose="02070309020205020404" pitchFamily="49" charset="0"/>
                <a:cs typeface="Courier New" panose="02070309020205020404" pitchFamily="49" charset="0"/>
              </a:rPr>
              <a:t>powerpoint</a:t>
            </a:r>
            <a:r>
              <a:rPr lang="en-US" sz="1050" b="1" dirty="0">
                <a:solidFill>
                  <a:srgbClr val="228B22"/>
                </a:solidFill>
                <a:latin typeface="Courier New" panose="02070309020205020404" pitchFamily="49" charset="0"/>
                <a:cs typeface="Courier New" panose="02070309020205020404" pitchFamily="49" charset="0"/>
              </a:rPr>
              <a:t>)</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&lt; 30) = 1;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with separation &lt; 3cm to NN1</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&gt;= 30 &amp; info.pairs.r3d &lt; 60) = 2;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in between 3cm and 6cm separation to NN2</a:t>
            </a:r>
          </a:p>
          <a:p>
            <a:r>
              <a:rPr lang="en-US" sz="1050" b="1" dirty="0">
                <a:latin typeface="Courier New" panose="02070309020205020404" pitchFamily="49" charset="0"/>
                <a:cs typeface="Courier New" panose="02070309020205020404" pitchFamily="49" charset="0"/>
              </a:rPr>
              <a:t>figure; </a:t>
            </a:r>
            <a:r>
              <a:rPr lang="en-US" sz="1050" b="1" dirty="0">
                <a:solidFill>
                  <a:srgbClr val="228B22"/>
                </a:solidFill>
                <a:latin typeface="Courier New" panose="02070309020205020404" pitchFamily="49" charset="0"/>
                <a:cs typeface="Courier New" panose="02070309020205020404" pitchFamily="49" charset="0"/>
              </a:rPr>
              <a:t>%Re-visualize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endParaRPr lang="en-US" sz="1100" b="1" dirty="0">
              <a:latin typeface="Arial" panose="020B0604020202020204" pitchFamily="34" charset="0"/>
              <a:cs typeface="Arial" panose="020B0604020202020204" pitchFamily="34" charset="0"/>
            </a:endParaRP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14</a:t>
            </a:fld>
            <a:endParaRPr lang="en-US"/>
          </a:p>
        </p:txBody>
      </p:sp>
      <p:pic>
        <p:nvPicPr>
          <p:cNvPr id="7" name="Picture 6">
            <a:extLst>
              <a:ext uri="{FF2B5EF4-FFF2-40B4-BE49-F238E27FC236}">
                <a16:creationId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Tree>
    <p:extLst>
      <p:ext uri="{BB962C8B-B14F-4D97-AF65-F5344CB8AC3E}">
        <p14:creationId xmlns:p14="http://schemas.microsoft.com/office/powerpoint/2010/main" val="4290954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84942" y="691643"/>
            <a:ext cx="6595960" cy="3445430"/>
          </a:xfrm>
          <a:prstGeom prst="rect">
            <a:avLst/>
          </a:prstGeom>
        </p:spPr>
      </p:pic>
      <p:sp>
        <p:nvSpPr>
          <p:cNvPr id="11" name="Title 1">
            <a:extLst>
              <a:ext uri="{FF2B5EF4-FFF2-40B4-BE49-F238E27FC236}">
                <a16:creationId xmlns:a16="http://schemas.microsoft.com/office/drawing/2014/main"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allows for the user to scale the mesh to participant specific space by using</a:t>
            </a:r>
          </a:p>
          <a:p>
            <a:pPr lvl="1"/>
            <a:r>
              <a:rPr lang="en-US" b="1" dirty="0">
                <a:solidFill>
                  <a:srgbClr val="FF0000"/>
                </a:solidFill>
                <a:latin typeface="Arial" panose="020B0604020202020204" pitchFamily="34" charset="0"/>
                <a:cs typeface="Arial" panose="020B0604020202020204" pitchFamily="34" charset="0"/>
              </a:rPr>
              <a:t>Participant Head Circumference</a:t>
            </a:r>
          </a:p>
          <a:p>
            <a:pPr lvl="1"/>
            <a:r>
              <a:rPr lang="en-US" b="1" dirty="0">
                <a:solidFill>
                  <a:srgbClr val="FF0000"/>
                </a:solidFill>
                <a:latin typeface="Arial" panose="020B0604020202020204" pitchFamily="34" charset="0"/>
                <a:cs typeface="Arial" panose="020B0604020202020204" pitchFamily="34" charset="0"/>
              </a:rPr>
              <a:t>Participant Z line distance (nasion to inion)</a:t>
            </a:r>
          </a:p>
          <a:p>
            <a:r>
              <a:rPr lang="en-US" b="1" dirty="0">
                <a:latin typeface="Arial" panose="020B0604020202020204" pitchFamily="34" charset="0"/>
                <a:cs typeface="Arial" panose="020B0604020202020204" pitchFamily="34" charset="0"/>
              </a:rPr>
              <a:t>These are contained within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Additionally, to facilitate easier alignment for participant specific situations, photos of the </a:t>
            </a:r>
            <a:r>
              <a:rPr lang="en-US" b="1" dirty="0" err="1">
                <a:latin typeface="Arial" panose="020B0604020202020204" pitchFamily="34" charset="0"/>
                <a:cs typeface="Arial" panose="020B0604020202020204" pitchFamily="34" charset="0"/>
              </a:rPr>
              <a:t>capfit</a:t>
            </a:r>
            <a:r>
              <a:rPr lang="en-US" b="1" dirty="0">
                <a:latin typeface="Arial" panose="020B0604020202020204" pitchFamily="34" charset="0"/>
                <a:cs typeface="Arial" panose="020B0604020202020204" pitchFamily="34" charset="0"/>
              </a:rPr>
              <a:t> can be utilized, and will show up where the Brain Light Lab logo is located on the GUI</a:t>
            </a:r>
          </a:p>
          <a:p>
            <a:pPr lvl="1"/>
            <a:r>
              <a:rPr lang="en-US" b="1" dirty="0">
                <a:solidFill>
                  <a:srgbClr val="228B22"/>
                </a:solidFill>
                <a:latin typeface="Arial" panose="020B0604020202020204" pitchFamily="34" charset="0"/>
                <a:cs typeface="Arial" panose="020B0604020202020204" pitchFamily="34" charset="0"/>
              </a:rPr>
              <a:t>Rotate CW, Rotate CCW: rotates photo</a:t>
            </a:r>
          </a:p>
          <a:p>
            <a:pPr lvl="1"/>
            <a:r>
              <a:rPr lang="en-US" b="1" dirty="0">
                <a:solidFill>
                  <a:srgbClr val="228B22"/>
                </a:solidFill>
                <a:latin typeface="Arial" panose="020B0604020202020204" pitchFamily="34" charset="0"/>
                <a:cs typeface="Arial" panose="020B0604020202020204" pitchFamily="34" charset="0"/>
              </a:rPr>
              <a:t>Previous, Next: scroll through available photos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Participant photos can be loaded in by setting the path to the directory containing photos.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pull all files of the designated image type</a:t>
            </a:r>
          </a:p>
          <a:p>
            <a:pPr lvl="1"/>
            <a:r>
              <a:rPr lang="en-US" b="1" dirty="0">
                <a:latin typeface="Arial" panose="020B0604020202020204" pitchFamily="34" charset="0"/>
                <a:cs typeface="Arial" panose="020B0604020202020204" pitchFamily="34" charset="0"/>
              </a:rPr>
              <a:t>Path to photos: </a:t>
            </a:r>
            <a:r>
              <a:rPr lang="en-US" b="1" dirty="0" err="1">
                <a:latin typeface="Arial" panose="020B0604020202020204" pitchFamily="34" charset="0"/>
                <a:cs typeface="Arial" panose="020B0604020202020204" pitchFamily="34" charset="0"/>
              </a:rPr>
              <a:t>ds.dI.photopath</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Type of image: </a:t>
            </a:r>
            <a:r>
              <a:rPr lang="en-US" b="1" dirty="0" err="1">
                <a:latin typeface="Arial" panose="020B0604020202020204" pitchFamily="34" charset="0"/>
                <a:cs typeface="Arial" panose="020B0604020202020204" pitchFamily="34" charset="0"/>
              </a:rPr>
              <a:t>ds.dI.imageType</a:t>
            </a:r>
            <a:endParaRPr lang="en-US" b="1" dirty="0">
              <a:latin typeface="Arial" panose="020B0604020202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id="{1F3178F0-BF63-9804-65A8-36FD93A29F8D}"/>
              </a:ext>
            </a:extLst>
          </p:cNvPr>
          <p:cNvSpPr txBox="1">
            <a:spLocks/>
          </p:cNvSpPr>
          <p:nvPr/>
        </p:nvSpPr>
        <p:spPr>
          <a:xfrm>
            <a:off x="5484943" y="4151451"/>
            <a:ext cx="6707057" cy="249211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Note: The following 11 slides are an in-depth tutorial on how to use the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app</a:t>
            </a:r>
          </a:p>
          <a:p>
            <a:pPr lvl="1"/>
            <a:r>
              <a:rPr lang="en-US" sz="1200" dirty="0">
                <a:latin typeface="Arial" panose="020B0604020202020204" pitchFamily="34" charset="0"/>
                <a:cs typeface="Arial" panose="020B0604020202020204" pitchFamily="34" charset="0"/>
              </a:rPr>
              <a:t>The mesh will not be scaled in this tutorial</a:t>
            </a:r>
          </a:p>
          <a:p>
            <a:pPr lvl="1"/>
            <a:r>
              <a:rPr lang="en-US" sz="1200" dirty="0">
                <a:latin typeface="Arial" panose="020B0604020202020204" pitchFamily="34" charset="0"/>
                <a:cs typeface="Arial" panose="020B0604020202020204" pitchFamily="34" charset="0"/>
              </a:rPr>
              <a:t>There will not be any participant photos in this tutorial</a:t>
            </a:r>
          </a:p>
          <a:p>
            <a:r>
              <a:rPr lang="en-US" sz="1400" dirty="0">
                <a:latin typeface="Arial" panose="020B0604020202020204" pitchFamily="34" charset="0"/>
                <a:cs typeface="Arial" panose="020B0604020202020204" pitchFamily="34" charset="0"/>
              </a:rPr>
              <a:t>You can find a standalone tutorial for using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in a </a:t>
            </a:r>
            <a:r>
              <a:rPr lang="en-US" sz="1400" dirty="0" err="1">
                <a:latin typeface="Arial" panose="020B0604020202020204" pitchFamily="34" charset="0"/>
                <a:cs typeface="Arial" panose="020B0604020202020204" pitchFamily="34" charset="0"/>
              </a:rPr>
              <a:t>matlab</a:t>
            </a:r>
            <a:r>
              <a:rPr lang="en-US" sz="1400" dirty="0">
                <a:latin typeface="Arial" panose="020B0604020202020204" pitchFamily="34" charset="0"/>
                <a:cs typeface="Arial" panose="020B0604020202020204" pitchFamily="34" charset="0"/>
              </a:rPr>
              <a:t> script titled: </a:t>
            </a:r>
            <a:r>
              <a:rPr lang="en-US" sz="1400" dirty="0" err="1">
                <a:latin typeface="Arial" panose="020B0604020202020204" pitchFamily="34" charset="0"/>
                <a:cs typeface="Arial" panose="020B0604020202020204" pitchFamily="34" charset="0"/>
              </a:rPr>
              <a:t>AlignMe_Standalone_Tutorial.m</a:t>
            </a:r>
            <a:endParaRPr lang="en-US" sz="14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Tutorial can be found in the Documentation/Scripts folder of the </a:t>
            </a:r>
            <a:r>
              <a:rPr lang="en-US" sz="1200" dirty="0" err="1">
                <a:latin typeface="Arial" panose="020B0604020202020204" pitchFamily="34" charset="0"/>
                <a:cs typeface="Arial" panose="020B0604020202020204" pitchFamily="34" charset="0"/>
              </a:rPr>
              <a:t>NeuroDOT</a:t>
            </a:r>
            <a:r>
              <a:rPr lang="en-US" sz="1200" dirty="0">
                <a:latin typeface="Arial" panose="020B0604020202020204" pitchFamily="34" charset="0"/>
                <a:cs typeface="Arial" panose="020B0604020202020204" pitchFamily="34" charset="0"/>
              </a:rPr>
              <a:t> toolbox</a:t>
            </a:r>
          </a:p>
          <a:p>
            <a:pPr lvl="1"/>
            <a:r>
              <a:rPr lang="en-US" sz="1200" dirty="0">
                <a:latin typeface="Arial" panose="020B0604020202020204" pitchFamily="34" charset="0"/>
                <a:cs typeface="Arial" panose="020B0604020202020204" pitchFamily="34" charset="0"/>
              </a:rPr>
              <a:t>A </a:t>
            </a:r>
            <a:r>
              <a:rPr lang="en-US" sz="1200" dirty="0" err="1">
                <a:latin typeface="Arial" panose="020B0604020202020204" pitchFamily="34" charset="0"/>
                <a:cs typeface="Arial" panose="020B0604020202020204" pitchFamily="34" charset="0"/>
              </a:rPr>
              <a:t>powerpoint</a:t>
            </a:r>
            <a:r>
              <a:rPr lang="en-US" sz="1200" dirty="0">
                <a:latin typeface="Arial" panose="020B0604020202020204" pitchFamily="34" charset="0"/>
                <a:cs typeface="Arial" panose="020B0604020202020204" pitchFamily="34" charset="0"/>
              </a:rPr>
              <a:t> to go along with the script can be found in Documentation/Tutorials, it is titled: NeuroDOT_Tutorial_AlignMe.pptx</a:t>
            </a:r>
          </a:p>
        </p:txBody>
      </p:sp>
    </p:spTree>
    <p:extLst>
      <p:ext uri="{BB962C8B-B14F-4D97-AF65-F5344CB8AC3E}">
        <p14:creationId xmlns:p14="http://schemas.microsoft.com/office/powerpoint/2010/main" val="28948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16</a:t>
            </a:fld>
            <a:endParaRPr lang="en-US"/>
          </a:p>
        </p:txBody>
      </p:sp>
      <p:sp>
        <p:nvSpPr>
          <p:cNvPr id="8"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51968" y="1694251"/>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mesh;</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pic>
        <p:nvPicPr>
          <p:cNvPr id="7" name="Picture 6"/>
          <p:cNvPicPr>
            <a:picLocks noChangeAspect="1"/>
          </p:cNvPicPr>
          <p:nvPr/>
        </p:nvPicPr>
        <p:blipFill>
          <a:blip r:embed="rId3"/>
          <a:stretch>
            <a:fillRect/>
          </a:stretch>
        </p:blipFill>
        <p:spPr>
          <a:xfrm>
            <a:off x="5980459" y="2201152"/>
            <a:ext cx="6211541" cy="4656848"/>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988106" y="2042735"/>
            <a:ext cx="6203894" cy="480544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3" name="TextBox 2">
            <a:extLst>
              <a:ext uri="{FF2B5EF4-FFF2-40B4-BE49-F238E27FC236}">
                <a16:creationId xmlns:a16="http://schemas.microsoft.com/office/drawing/2014/main" id="{BF907B52-5B64-5BEF-D292-90E20F142DF2}"/>
              </a:ext>
            </a:extLst>
          </p:cNvPr>
          <p:cNvSpPr txBox="1"/>
          <p:nvPr/>
        </p:nvSpPr>
        <p:spPr>
          <a:xfrm>
            <a:off x="7394685" y="1673403"/>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17</a:t>
            </a:fld>
            <a:endParaRPr lang="en-US"/>
          </a:p>
        </p:txBody>
      </p:sp>
      <p:sp>
        <p:nvSpPr>
          <p:cNvPr id="14" name="Rectangle 13"/>
          <p:cNvSpPr/>
          <p:nvPr/>
        </p:nvSpPr>
        <p:spPr>
          <a:xfrm>
            <a:off x="6586916" y="2880764"/>
            <a:ext cx="1286633" cy="18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426343" y="2192942"/>
            <a:ext cx="1796432" cy="285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237718"/>
          </a:xfrm>
          <a:ln>
            <a:noFill/>
          </a:ln>
        </p:spPr>
        <p:txBody>
          <a:bodyPr>
            <a:normAutofit/>
          </a:bodyPr>
          <a:lstStyle/>
          <a:p>
            <a:r>
              <a:rPr lang="en-US" b="1" dirty="0">
                <a:latin typeface="Arial" panose="020B0604020202020204" pitchFamily="34" charset="0"/>
                <a:cs typeface="Arial" panose="020B0604020202020204" pitchFamily="34" charset="0"/>
              </a:rPr>
              <a:t>First, lets switch to spherical optodes</a:t>
            </a:r>
          </a:p>
          <a:p>
            <a:pPr lvl="1"/>
            <a:r>
              <a:rPr lang="en-US" b="1" dirty="0">
                <a:latin typeface="Arial" panose="020B0604020202020204" pitchFamily="34" charset="0"/>
                <a:cs typeface="Arial" panose="020B0604020202020204" pitchFamily="34" charset="0"/>
              </a:rPr>
              <a:t>Hit the switch above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There is a unique issue with running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on a </a:t>
            </a:r>
            <a:r>
              <a:rPr lang="en-US" b="1" dirty="0">
                <a:solidFill>
                  <a:srgbClr val="FF0000"/>
                </a:solidFill>
                <a:latin typeface="Arial" panose="020B0604020202020204" pitchFamily="34" charset="0"/>
                <a:cs typeface="Arial" panose="020B0604020202020204" pitchFamily="34" charset="0"/>
              </a:rPr>
              <a:t>LINUX</a:t>
            </a:r>
            <a:r>
              <a:rPr lang="en-US" b="1" dirty="0">
                <a:latin typeface="Arial" panose="020B0604020202020204" pitchFamily="34" charset="0"/>
                <a:cs typeface="Arial" panose="020B0604020202020204" pitchFamily="34" charset="0"/>
              </a:rPr>
              <a:t> device where you will be unable to change values in the edit fields on launch</a:t>
            </a:r>
          </a:p>
          <a:p>
            <a:pPr lvl="1"/>
            <a:r>
              <a:rPr lang="en-US" b="1" dirty="0">
                <a:latin typeface="Arial" panose="020B0604020202020204" pitchFamily="34" charset="0"/>
                <a:cs typeface="Arial" panose="020B0604020202020204" pitchFamily="34" charset="0"/>
              </a:rPr>
              <a:t>This is due to a currently unresolved </a:t>
            </a:r>
            <a:r>
              <a:rPr lang="en-US" b="1" dirty="0" err="1">
                <a:latin typeface="Arial" panose="020B0604020202020204" pitchFamily="34" charset="0"/>
                <a:cs typeface="Arial" panose="020B0604020202020204" pitchFamily="34" charset="0"/>
              </a:rPr>
              <a:t>Matlab</a:t>
            </a:r>
            <a:r>
              <a:rPr lang="en-US" b="1" dirty="0">
                <a:latin typeface="Arial" panose="020B0604020202020204" pitchFamily="34" charset="0"/>
                <a:cs typeface="Arial" panose="020B0604020202020204" pitchFamily="34" charset="0"/>
              </a:rPr>
              <a:t>/Linux issue</a:t>
            </a:r>
          </a:p>
          <a:p>
            <a:pPr lvl="1"/>
            <a:r>
              <a:rPr lang="en-US" b="1" dirty="0">
                <a:latin typeface="Arial" panose="020B0604020202020204" pitchFamily="34" charset="0"/>
                <a:cs typeface="Arial" panose="020B0604020202020204" pitchFamily="34" charset="0"/>
              </a:rPr>
              <a:t>To fix this, click on the “UI Figure” bar on the top of the app figure window</a:t>
            </a:r>
          </a:p>
        </p:txBody>
      </p:sp>
    </p:spTree>
    <p:extLst>
      <p:ext uri="{BB962C8B-B14F-4D97-AF65-F5344CB8AC3E}">
        <p14:creationId xmlns:p14="http://schemas.microsoft.com/office/powerpoint/2010/main" val="1254698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a:t>
            </a:r>
            <a:r>
              <a:rPr lang="en-US" b="1" dirty="0">
                <a:solidFill>
                  <a:srgbClr val="FF0000"/>
                </a:solidFill>
                <a:latin typeface="Arial" panose="020B0604020202020204" pitchFamily="34" charset="0"/>
                <a:cs typeface="Arial" panose="020B0604020202020204" pitchFamily="34" charset="0"/>
              </a:rPr>
              <a:t>XY view </a:t>
            </a:r>
            <a:r>
              <a:rPr lang="en-US" b="1" dirty="0">
                <a:latin typeface="Arial" panose="020B0604020202020204" pitchFamily="34" charset="0"/>
                <a:cs typeface="Arial" panose="020B0604020202020204" pitchFamily="34" charset="0"/>
              </a:rPr>
              <a:t>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262605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9126" y="0"/>
            <a:ext cx="4573758"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D7B634-D21A-6A48-2375-F868BF1FD911}"/>
              </a:ext>
            </a:extLst>
          </p:cNvPr>
          <p:cNvSpPr/>
          <p:nvPr/>
        </p:nvSpPr>
        <p:spPr>
          <a:xfrm>
            <a:off x="9649090" y="291312"/>
            <a:ext cx="438537" cy="155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19</a:t>
            </a:fld>
            <a:endParaRPr lang="en-US"/>
          </a:p>
        </p:txBody>
      </p:sp>
      <p:pic>
        <p:nvPicPr>
          <p:cNvPr id="8" name="Picture 7"/>
          <p:cNvPicPr>
            <a:picLocks noChangeAspect="1"/>
          </p:cNvPicPr>
          <p:nvPr/>
        </p:nvPicPr>
        <p:blipFill>
          <a:blip r:embed="rId4"/>
          <a:stretch>
            <a:fillRect/>
          </a:stretch>
        </p:blipFill>
        <p:spPr>
          <a:xfrm>
            <a:off x="6739092" y="3428986"/>
            <a:ext cx="4573792" cy="3429013"/>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10209340" y="3722564"/>
            <a:ext cx="755368" cy="282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8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940615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663184"/>
          </a:xfrm>
        </p:spPr>
        <p:txBody>
          <a:bodyPr>
            <a:normAutofit lnSpcReduction="10000"/>
          </a:bodyPr>
          <a:lstStyle/>
          <a:p>
            <a:r>
              <a:rPr lang="en-US" b="1" dirty="0">
                <a:latin typeface="Arial" panose="020B0604020202020204" pitchFamily="34" charset="0"/>
                <a:cs typeface="Arial" panose="020B0604020202020204" pitchFamily="34" charset="0"/>
              </a:rPr>
              <a:t>You can also view source and detector (SD) numbers by hitting the “Turn Optode Labels On”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If labels are off, button says</a:t>
            </a:r>
          </a:p>
          <a:p>
            <a:pPr lvl="1"/>
            <a:r>
              <a:rPr lang="en-US" b="1" dirty="0">
                <a:latin typeface="Arial" panose="020B0604020202020204" pitchFamily="34" charset="0"/>
                <a:cs typeface="Arial" panose="020B0604020202020204" pitchFamily="34" charset="0"/>
              </a:rPr>
              <a:t>“Turn Optode Labels On”</a:t>
            </a:r>
          </a:p>
          <a:p>
            <a:r>
              <a:rPr lang="en-US" b="1" dirty="0">
                <a:latin typeface="Arial" panose="020B0604020202020204" pitchFamily="34" charset="0"/>
                <a:cs typeface="Arial" panose="020B0604020202020204" pitchFamily="34" charset="0"/>
              </a:rPr>
              <a:t>If labels are on, button says</a:t>
            </a:r>
          </a:p>
          <a:p>
            <a:pPr lvl="1"/>
            <a:r>
              <a:rPr lang="en-US" b="1" dirty="0">
                <a:latin typeface="Arial" panose="020B0604020202020204" pitchFamily="34" charset="0"/>
                <a:cs typeface="Arial" panose="020B0604020202020204" pitchFamily="34" charset="0"/>
              </a:rPr>
              <a:t>“Turn Optode Labels Off</a:t>
            </a:r>
          </a:p>
          <a:p>
            <a:pPr lvl="1"/>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turn optode labels off for the rest of this tutorial</a:t>
            </a:r>
          </a:p>
        </p:txBody>
      </p:sp>
      <p:sp>
        <p:nvSpPr>
          <p:cNvPr id="3" name="Slide Number Placeholder 2">
            <a:extLst>
              <a:ext uri="{FF2B5EF4-FFF2-40B4-BE49-F238E27FC236}">
                <a16:creationId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20</a:t>
            </a:fld>
            <a:endParaRPr lang="en-US"/>
          </a:p>
        </p:txBody>
      </p:sp>
      <p:pic>
        <p:nvPicPr>
          <p:cNvPr id="5" name="Picture 4"/>
          <p:cNvPicPr>
            <a:picLocks noChangeAspect="1"/>
          </p:cNvPicPr>
          <p:nvPr/>
        </p:nvPicPr>
        <p:blipFill>
          <a:blip r:embed="rId3"/>
          <a:stretch>
            <a:fillRect/>
          </a:stretch>
        </p:blipFill>
        <p:spPr>
          <a:xfrm>
            <a:off x="5861571" y="2112020"/>
            <a:ext cx="6330429" cy="4745979"/>
          </a:xfrm>
          <a:prstGeom prst="rect">
            <a:avLst/>
          </a:prstGeom>
        </p:spPr>
      </p:pic>
      <p:sp>
        <p:nvSpPr>
          <p:cNvPr id="9" name="Rectangle 8">
            <a:extLst>
              <a:ext uri="{FF2B5EF4-FFF2-40B4-BE49-F238E27FC236}">
                <a16:creationId xmlns:a16="http://schemas.microsoft.com/office/drawing/2014/main" id="{D68DB42B-E952-2B61-A994-BCBAE8982682}"/>
              </a:ext>
            </a:extLst>
          </p:cNvPr>
          <p:cNvSpPr/>
          <p:nvPr/>
        </p:nvSpPr>
        <p:spPr>
          <a:xfrm>
            <a:off x="5979201" y="5770055"/>
            <a:ext cx="1044685" cy="185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46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84509" y="1981584"/>
            <a:ext cx="6504412" cy="4876416"/>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“enter”, “tab”, or simply click anywhere else on the app after changing an edit field and the app will automatically update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sp>
        <p:nvSpPr>
          <p:cNvPr id="3" name="Rectangle 2">
            <a:extLst>
              <a:ext uri="{FF2B5EF4-FFF2-40B4-BE49-F238E27FC236}">
                <a16:creationId xmlns:a16="http://schemas.microsoft.com/office/drawing/2014/main" id="{43CFEEDF-E792-C68E-5C26-A9E151CC82D0}"/>
              </a:ext>
            </a:extLst>
          </p:cNvPr>
          <p:cNvSpPr/>
          <p:nvPr/>
        </p:nvSpPr>
        <p:spPr>
          <a:xfrm>
            <a:off x="5979836" y="4277618"/>
            <a:ext cx="1756150"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F89ED4-4638-16EC-B44B-2B2C951F580B}"/>
              </a:ext>
            </a:extLst>
          </p:cNvPr>
          <p:cNvSpPr/>
          <p:nvPr/>
        </p:nvSpPr>
        <p:spPr>
          <a:xfrm>
            <a:off x="8275761" y="242195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152026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3" name="Slide Number Placeholder 2">
            <a:extLst>
              <a:ext uri="{FF2B5EF4-FFF2-40B4-BE49-F238E27FC236}">
                <a16:creationId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10" name="Picture 9"/>
          <p:cNvPicPr>
            <a:picLocks noChangeAspect="1"/>
          </p:cNvPicPr>
          <p:nvPr/>
        </p:nvPicPr>
        <p:blipFill>
          <a:blip r:embed="rId3"/>
          <a:stretch>
            <a:fillRect/>
          </a:stretch>
        </p:blipFill>
        <p:spPr>
          <a:xfrm>
            <a:off x="5826265" y="2087860"/>
            <a:ext cx="6362656" cy="4770140"/>
          </a:xfrm>
          <a:prstGeom prst="rect">
            <a:avLst/>
          </a:prstGeom>
        </p:spPr>
      </p:pic>
      <p:cxnSp>
        <p:nvCxnSpPr>
          <p:cNvPr id="9" name="Straight Arrow Connector 8"/>
          <p:cNvCxnSpPr/>
          <p:nvPr/>
        </p:nvCxnSpPr>
        <p:spPr>
          <a:xfrm>
            <a:off x="5017062" y="2087860"/>
            <a:ext cx="1165253" cy="4134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Array” button</a:t>
            </a:r>
          </a:p>
          <a:p>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a:p>
            <a:pPr lvl="1"/>
            <a:r>
              <a:rPr lang="en-US" b="1" dirty="0">
                <a:latin typeface="Arial" panose="020B0604020202020204" pitchFamily="34" charset="0"/>
                <a:cs typeface="Arial" panose="020B0604020202020204" pitchFamily="34" charset="0"/>
              </a:rPr>
              <a:t>When relaxation is finished, the figures will look like below</a:t>
            </a:r>
          </a:p>
        </p:txBody>
      </p:sp>
      <p:sp>
        <p:nvSpPr>
          <p:cNvPr id="13" name="Rectangle 12">
            <a:extLst>
              <a:ext uri="{FF2B5EF4-FFF2-40B4-BE49-F238E27FC236}">
                <a16:creationId xmlns:a16="http://schemas.microsoft.com/office/drawing/2014/main" id="{C48FEAED-3C21-CA94-E019-D3F4510036D3}"/>
              </a:ext>
            </a:extLst>
          </p:cNvPr>
          <p:cNvSpPr/>
          <p:nvPr/>
        </p:nvSpPr>
        <p:spPr>
          <a:xfrm>
            <a:off x="6052841" y="6206591"/>
            <a:ext cx="848759"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2979602" y="4595153"/>
            <a:ext cx="2693867" cy="2262848"/>
          </a:xfrm>
          <a:prstGeom prst="rect">
            <a:avLst/>
          </a:prstGeom>
        </p:spPr>
      </p:pic>
      <p:pic>
        <p:nvPicPr>
          <p:cNvPr id="14" name="Picture 13"/>
          <p:cNvPicPr>
            <a:picLocks noChangeAspect="1"/>
          </p:cNvPicPr>
          <p:nvPr/>
        </p:nvPicPr>
        <p:blipFill>
          <a:blip r:embed="rId5"/>
          <a:stretch>
            <a:fillRect/>
          </a:stretch>
        </p:blipFill>
        <p:spPr>
          <a:xfrm>
            <a:off x="-1" y="4603244"/>
            <a:ext cx="2783661" cy="2262847"/>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app</a:t>
            </a:r>
          </a:p>
          <a:p>
            <a:r>
              <a:rPr lang="en-US" b="1" dirty="0">
                <a:latin typeface="Arial" panose="020B0604020202020204" pitchFamily="34" charset="0"/>
                <a:cs typeface="Arial" panose="020B0604020202020204" pitchFamily="34" charset="0"/>
              </a:rPr>
              <a:t>Hit “OK” to close it</a:t>
            </a:r>
          </a:p>
        </p:txBody>
      </p:sp>
      <p:sp>
        <p:nvSpPr>
          <p:cNvPr id="5" name="Slide Number Placeholder 4">
            <a:extLst>
              <a:ext uri="{FF2B5EF4-FFF2-40B4-BE49-F238E27FC236}">
                <a16:creationId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23</a:t>
            </a:fld>
            <a:endParaRPr lang="en-US"/>
          </a:p>
        </p:txBody>
      </p:sp>
      <p:pic>
        <p:nvPicPr>
          <p:cNvPr id="6" name="Picture 5"/>
          <p:cNvPicPr>
            <a:picLocks noChangeAspect="1"/>
          </p:cNvPicPr>
          <p:nvPr/>
        </p:nvPicPr>
        <p:blipFill>
          <a:blip r:embed="rId3"/>
          <a:stretch>
            <a:fillRect/>
          </a:stretch>
        </p:blipFill>
        <p:spPr>
          <a:xfrm>
            <a:off x="5923370" y="2065200"/>
            <a:ext cx="6268630" cy="4792799"/>
          </a:xfrm>
          <a:prstGeom prst="rect">
            <a:avLst/>
          </a:prstGeom>
        </p:spPr>
      </p:pic>
      <p:sp>
        <p:nvSpPr>
          <p:cNvPr id="3" name="Rectangle 2">
            <a:extLst>
              <a:ext uri="{FF2B5EF4-FFF2-40B4-BE49-F238E27FC236}">
                <a16:creationId xmlns:a16="http://schemas.microsoft.com/office/drawing/2014/main" id="{EBB00469-6DED-5F85-55BF-FA7264302647}"/>
              </a:ext>
            </a:extLst>
          </p:cNvPr>
          <p:cNvSpPr/>
          <p:nvPr/>
        </p:nvSpPr>
        <p:spPr>
          <a:xfrm>
            <a:off x="10948636" y="4784277"/>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98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To save the new optode locations to your MALTAB workspace, hit the “Save Alignment” button</a:t>
            </a:r>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24</a:t>
            </a:fld>
            <a:endParaRPr lang="en-US"/>
          </a:p>
        </p:txBody>
      </p:sp>
      <p:pic>
        <p:nvPicPr>
          <p:cNvPr id="5" name="Picture 4"/>
          <p:cNvPicPr>
            <a:picLocks noChangeAspect="1"/>
          </p:cNvPicPr>
          <p:nvPr/>
        </p:nvPicPr>
        <p:blipFill>
          <a:blip r:embed="rId3"/>
          <a:stretch>
            <a:fillRect/>
          </a:stretch>
        </p:blipFill>
        <p:spPr>
          <a:xfrm>
            <a:off x="5904818" y="2055376"/>
            <a:ext cx="6287182" cy="4806983"/>
          </a:xfrm>
          <a:prstGeom prst="rect">
            <a:avLst/>
          </a:prstGeom>
        </p:spPr>
      </p:pic>
      <p:sp>
        <p:nvSpPr>
          <p:cNvPr id="3" name="Rectangle 2">
            <a:extLst>
              <a:ext uri="{FF2B5EF4-FFF2-40B4-BE49-F238E27FC236}">
                <a16:creationId xmlns:a16="http://schemas.microsoft.com/office/drawing/2014/main" id="{EBB00469-6DED-5F85-55BF-FA7264302647}"/>
              </a:ext>
            </a:extLst>
          </p:cNvPr>
          <p:cNvSpPr/>
          <p:nvPr/>
        </p:nvSpPr>
        <p:spPr>
          <a:xfrm>
            <a:off x="7039591" y="6206830"/>
            <a:ext cx="874419" cy="363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 y="4603244"/>
            <a:ext cx="2783661" cy="2262847"/>
          </a:xfrm>
          <a:prstGeom prst="rect">
            <a:avLst/>
          </a:prstGeom>
        </p:spPr>
      </p:pic>
      <p:pic>
        <p:nvPicPr>
          <p:cNvPr id="10" name="Picture 9"/>
          <p:cNvPicPr>
            <a:picLocks noChangeAspect="1"/>
          </p:cNvPicPr>
          <p:nvPr/>
        </p:nvPicPr>
        <p:blipFill>
          <a:blip r:embed="rId5"/>
          <a:stretch>
            <a:fillRect/>
          </a:stretch>
        </p:blipFill>
        <p:spPr>
          <a:xfrm>
            <a:off x="2912040" y="4612254"/>
            <a:ext cx="2864397" cy="2250105"/>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473685" y="664519"/>
            <a:ext cx="4085166" cy="3260118"/>
          </a:xfrm>
        </p:spPr>
        <p:txBody>
          <a:bodyPr vert="horz" lIns="91440" tIns="45720" rIns="91440" bIns="45720" rtlCol="0" anchor="t">
            <a:normAutofit/>
          </a:bodyPr>
          <a:lstStyle/>
          <a:p>
            <a:r>
              <a:rPr lang="en-US" b="1" dirty="0">
                <a:latin typeface="Arial"/>
                <a:cs typeface="Arial"/>
              </a:rPr>
              <a:t>Sometimes, when clicking the “Save Alignment” button, the error shown on the right occurs</a:t>
            </a:r>
          </a:p>
          <a:p>
            <a:pPr lvl="1"/>
            <a:r>
              <a:rPr lang="en-US" b="1" dirty="0">
                <a:latin typeface="Arial"/>
                <a:cs typeface="Arial"/>
              </a:rPr>
              <a:t>Usually this is due to clicking the button multiple times before the app has finished running</a:t>
            </a:r>
            <a:endParaRPr lang="en-US" b="1" dirty="0">
              <a:latin typeface="Arial" panose="020B0604020202020204" pitchFamily="34" charset="0"/>
              <a:cs typeface="Arial" panose="020B0604020202020204" pitchFamily="34" charset="0"/>
            </a:endParaRPr>
          </a:p>
          <a:p>
            <a:r>
              <a:rPr lang="en-US" b="1" dirty="0">
                <a:latin typeface="Arial"/>
                <a:cs typeface="Arial"/>
              </a:rPr>
              <a:t>To fix, just select 'Save Alignment' again </a:t>
            </a:r>
          </a:p>
          <a:p>
            <a:pPr lvl="1"/>
            <a:r>
              <a:rPr lang="en-US" b="1" dirty="0">
                <a:latin typeface="Arial"/>
                <a:cs typeface="Arial"/>
              </a:rPr>
              <a:t>Make sure you only click once</a:t>
            </a:r>
          </a:p>
          <a:p>
            <a:pPr lvl="1"/>
            <a:r>
              <a:rPr lang="en-US" b="1" dirty="0">
                <a:latin typeface="Arial"/>
                <a:cs typeface="Arial"/>
              </a:rPr>
              <a:t>Please be patient</a:t>
            </a:r>
          </a:p>
          <a:p>
            <a:pPr marL="0" indent="0">
              <a:buNone/>
            </a:pPr>
            <a:endParaRPr lang="en-US"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65197A34-B5CC-4ED5-6796-DB26B3F8A6F5}"/>
              </a:ext>
            </a:extLst>
          </p:cNvPr>
          <p:cNvSpPr>
            <a:spLocks noGrp="1"/>
          </p:cNvSpPr>
          <p:nvPr>
            <p:ph type="sldNum" sz="quarter" idx="12"/>
          </p:nvPr>
        </p:nvSpPr>
        <p:spPr>
          <a:xfrm>
            <a:off x="11508565" y="1118"/>
            <a:ext cx="683339" cy="365125"/>
          </a:xfrm>
        </p:spPr>
        <p:txBody>
          <a:bodyPr/>
          <a:lstStyle/>
          <a:p>
            <a:pPr>
              <a:defRPr/>
            </a:pPr>
            <a:fld id="{A6EA515B-EB3D-473C-ADE9-FD8348C61D57}" type="slidenum">
              <a:rPr lang="en-US" smtClean="0">
                <a:solidFill>
                  <a:srgbClr val="90C226"/>
                </a:solidFill>
              </a:rPr>
              <a:pPr>
                <a:defRPr/>
              </a:pPr>
              <a:t>25</a:t>
            </a:fld>
            <a:endParaRPr lang="en-US" dirty="0">
              <a:solidFill>
                <a:srgbClr val="90C226"/>
              </a:solidFill>
            </a:endParaRPr>
          </a:p>
        </p:txBody>
      </p:sp>
      <p:pic>
        <p:nvPicPr>
          <p:cNvPr id="7" name="Picture 7" descr="A picture containing background pattern&#10;&#10;Description automatically generated">
            <a:extLst>
              <a:ext uri="{FF2B5EF4-FFF2-40B4-BE49-F238E27FC236}">
                <a16:creationId xmlns:a16="http://schemas.microsoft.com/office/drawing/2014/main" id="{EBADBFD0-4794-B885-0EBF-B280A5B3D680}"/>
              </a:ext>
            </a:extLst>
          </p:cNvPr>
          <p:cNvPicPr>
            <a:picLocks noChangeAspect="1"/>
          </p:cNvPicPr>
          <p:nvPr/>
        </p:nvPicPr>
        <p:blipFill>
          <a:blip r:embed="rId3"/>
          <a:stretch>
            <a:fillRect/>
          </a:stretch>
        </p:blipFill>
        <p:spPr>
          <a:xfrm>
            <a:off x="5029563" y="664519"/>
            <a:ext cx="5909128" cy="3515508"/>
          </a:xfrm>
          <a:prstGeom prst="rect">
            <a:avLst/>
          </a:prstGeom>
        </p:spPr>
      </p:pic>
      <p:pic>
        <p:nvPicPr>
          <p:cNvPr id="3" name="Picture 2"/>
          <p:cNvPicPr>
            <a:picLocks noChangeAspect="1"/>
          </p:cNvPicPr>
          <p:nvPr/>
        </p:nvPicPr>
        <p:blipFill>
          <a:blip r:embed="rId4"/>
          <a:stretch>
            <a:fillRect/>
          </a:stretch>
        </p:blipFill>
        <p:spPr>
          <a:xfrm>
            <a:off x="3317735" y="5091280"/>
            <a:ext cx="8474977" cy="1691947"/>
          </a:xfrm>
          <a:prstGeom prst="rect">
            <a:avLst/>
          </a:prstGeom>
        </p:spPr>
      </p:pic>
      <p:sp>
        <p:nvSpPr>
          <p:cNvPr id="8" name="Content Placeholder 8">
            <a:extLst>
              <a:ext uri="{FF2B5EF4-FFF2-40B4-BE49-F238E27FC236}">
                <a16:creationId xmlns:a16="http://schemas.microsoft.com/office/drawing/2014/main" id="{98AF3731-9EB4-5564-4C3D-8C3927641DA8}"/>
              </a:ext>
            </a:extLst>
          </p:cNvPr>
          <p:cNvSpPr>
            <a:spLocks noGrp="1"/>
          </p:cNvSpPr>
          <p:nvPr>
            <p:ph idx="1"/>
          </p:nvPr>
        </p:nvSpPr>
        <p:spPr>
          <a:xfrm>
            <a:off x="473685" y="5481062"/>
            <a:ext cx="2844050" cy="765989"/>
          </a:xfrm>
        </p:spPr>
        <p:txBody>
          <a:bodyPr vert="horz" lIns="91440" tIns="45720" rIns="91440" bIns="45720" rtlCol="0" anchor="t">
            <a:normAutofit/>
          </a:bodyPr>
          <a:lstStyle/>
          <a:p>
            <a:r>
              <a:rPr lang="en-US" b="1" dirty="0">
                <a:latin typeface="Arial"/>
                <a:cs typeface="Arial"/>
              </a:rPr>
              <a:t>See slide 12 for a fix to this error</a:t>
            </a:r>
          </a:p>
          <a:p>
            <a:pPr marL="0" indent="0">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2958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04818" y="2051016"/>
            <a:ext cx="6287182" cy="480698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A final dialogue box will open. Click OK to close </a:t>
            </a:r>
            <a:r>
              <a:rPr lang="en-US" b="1" dirty="0" err="1">
                <a:latin typeface="Arial" panose="020B0604020202020204" pitchFamily="34" charset="0"/>
                <a:cs typeface="Arial" panose="020B0604020202020204" pitchFamily="34" charset="0"/>
              </a:rPr>
              <a:t>AlignMe</a:t>
            </a:r>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You’ve finished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tutorial!</a:t>
            </a:r>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26</a:t>
            </a:fld>
            <a:endParaRPr lang="en-US"/>
          </a:p>
        </p:txBody>
      </p:sp>
      <p:sp>
        <p:nvSpPr>
          <p:cNvPr id="3" name="Rectangle 2">
            <a:extLst>
              <a:ext uri="{FF2B5EF4-FFF2-40B4-BE49-F238E27FC236}">
                <a16:creationId xmlns:a16="http://schemas.microsoft.com/office/drawing/2014/main" id="{EBB00469-6DED-5F85-55BF-FA7264302647}"/>
              </a:ext>
            </a:extLst>
          </p:cNvPr>
          <p:cNvSpPr/>
          <p:nvPr/>
        </p:nvSpPr>
        <p:spPr>
          <a:xfrm>
            <a:off x="10381601" y="3738520"/>
            <a:ext cx="380806" cy="178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129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2941910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768733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id="{B9CB65AE-60EA-0D89-8AD0-F6093E7A5000}"/>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160281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8" name="Picture 7"/>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3614" y="3445993"/>
            <a:ext cx="4583370" cy="3400902"/>
          </a:xfrm>
          <a:prstGeom prst="rect">
            <a:avLst/>
          </a:prstGeom>
        </p:spPr>
      </p:pic>
      <p:sp>
        <p:nvSpPr>
          <p:cNvPr id="20" name="Rectangle 19">
            <a:extLst>
              <a:ext uri="{FF2B5EF4-FFF2-40B4-BE49-F238E27FC236}">
                <a16:creationId xmlns:a16="http://schemas.microsoft.com/office/drawing/2014/main" id="{8D756365-639B-F5A0-69A2-02A75EAD2BF8}"/>
              </a:ext>
            </a:extLst>
          </p:cNvPr>
          <p:cNvSpPr/>
          <p:nvPr/>
        </p:nvSpPr>
        <p:spPr>
          <a:xfrm>
            <a:off x="148280" y="1002566"/>
            <a:ext cx="837263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time, since the HD mesh is in the same space that the LD mesh was, the grid will already be lined up and sitting on the mesh when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prstClr val="white"/>
                </a:solidFill>
                <a:latin typeface="Arial" panose="020B0604020202020204" pitchFamily="34" charset="0"/>
                <a:cs typeface="Arial" panose="020B0604020202020204" pitchFamily="34" charset="0"/>
              </a:rPr>
              <a:t>Scroll through all views of the mesh/pad and make sure no optodes are sitting inside the mesh</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Adjust the scale to 1.1 (this is the scale we used for the LD mesh too)</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6839476" y="1783691"/>
            <a:ext cx="771526" cy="2380953"/>
          </a:xfrm>
          <a:prstGeom prst="bentArrow">
            <a:avLst>
              <a:gd name="adj1" fmla="val 16935"/>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3" name="Picture 2"/>
          <p:cNvPicPr>
            <a:picLocks noChangeAspect="1"/>
          </p:cNvPicPr>
          <p:nvPr/>
        </p:nvPicPr>
        <p:blipFill>
          <a:blip r:embed="rId4"/>
          <a:stretch>
            <a:fillRect/>
          </a:stretch>
        </p:blipFill>
        <p:spPr>
          <a:xfrm>
            <a:off x="9400990" y="4709565"/>
            <a:ext cx="2209550" cy="2148435"/>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5" name="Picture 4">
            <a:extLst>
              <a:ext uri="{FF2B5EF4-FFF2-40B4-BE49-F238E27FC236}">
                <a16:creationId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5" name="Picture 4">
            <a:extLst>
              <a:ext uri="{FF2B5EF4-FFF2-40B4-BE49-F238E27FC236}">
                <a16:creationId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F284FE5-62D0-E42A-13D4-11A182E8E51C}"/>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275066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5" name="Picture 4">
            <a:extLst>
              <a:ext uri="{FF2B5EF4-FFF2-40B4-BE49-F238E27FC236}">
                <a16:creationId xmlns:a16="http://schemas.microsoft.com/office/drawing/2014/main"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a16="http://schemas.microsoft.com/office/drawing/2014/main"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638896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36</a:t>
            </a:fld>
            <a:endParaRPr lang="en-US"/>
          </a:p>
        </p:txBody>
      </p:sp>
      <p:sp>
        <p:nvSpPr>
          <p:cNvPr id="4" name="TextBox 3">
            <a:extLst>
              <a:ext uri="{FF2B5EF4-FFF2-40B4-BE49-F238E27FC236}">
                <a16:creationId xmlns:a16="http://schemas.microsoft.com/office/drawing/2014/main"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7" name="Picture 6">
            <a:extLst>
              <a:ext uri="{FF2B5EF4-FFF2-40B4-BE49-F238E27FC236}">
                <a16:creationId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38</a:t>
            </a:fld>
            <a:endParaRPr lang="en-US"/>
          </a:p>
        </p:txBody>
      </p:sp>
      <p:pic>
        <p:nvPicPr>
          <p:cNvPr id="5" name="Picture 4">
            <a:extLst>
              <a:ext uri="{FF2B5EF4-FFF2-40B4-BE49-F238E27FC236}">
                <a16:creationId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t>39</a:t>
            </a:fld>
            <a:endParaRPr lang="en-US"/>
          </a:p>
        </p:txBody>
      </p:sp>
      <p:pic>
        <p:nvPicPr>
          <p:cNvPr id="5" name="Picture 4">
            <a:extLst>
              <a:ext uri="{FF2B5EF4-FFF2-40B4-BE49-F238E27FC236}">
                <a16:creationId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A457386A-1825-ADBE-9153-95A7548DBCD7}"/>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1430140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4EA51B3E-AC7A-5B1A-0E00-D08CFC528D48}"/>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1047891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C25C9C4B-0243-781A-F3F8-F074985ED474}"/>
              </a:ext>
            </a:extLst>
          </p:cNvPr>
          <p:cNvSpPr>
            <a:spLocks noGrp="1"/>
          </p:cNvSpPr>
          <p:nvPr>
            <p:ph type="sldNum" sz="quarter" idx="12"/>
          </p:nvPr>
        </p:nvSpPr>
        <p:spPr/>
        <p:txBody>
          <a:bodyPr/>
          <a:lstStyle/>
          <a:p>
            <a:fld id="{A6EA515B-EB3D-473C-ADE9-FD8348C61D57}" type="slidenum">
              <a:rPr lang="en-US" smtClean="0"/>
              <a:t>42</a:t>
            </a:fld>
            <a:endParaRPr lang="en-US"/>
          </a:p>
        </p:txBody>
      </p:sp>
    </p:spTree>
    <p:extLst>
      <p:ext uri="{BB962C8B-B14F-4D97-AF65-F5344CB8AC3E}">
        <p14:creationId xmlns:p14="http://schemas.microsoft.com/office/powerpoint/2010/main" val="1168886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92500" lnSpcReduction="10000"/>
          </a:bodyPr>
          <a:lstStyle/>
          <a:p>
            <a:r>
              <a:rPr lang="en-US" sz="2000" dirty="0"/>
              <a:t>Congratulations! You have finished the </a:t>
            </a:r>
            <a:r>
              <a:rPr lang="en-US" sz="2000" dirty="0" err="1"/>
              <a:t>NeuroDOT</a:t>
            </a:r>
            <a:r>
              <a:rPr lang="en-US" sz="2000" dirty="0"/>
              <a:t> Light Modeling Pipeline Tutorial for the 32x32 full head pad using </a:t>
            </a:r>
            <a:r>
              <a:rPr lang="en-US" sz="2000" dirty="0" err="1"/>
              <a:t>AlignMe</a:t>
            </a:r>
            <a:r>
              <a:rPr lang="en-US" sz="2000" dirty="0"/>
              <a:t>.</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err="1"/>
              <a:t>NeuroDOT</a:t>
            </a:r>
            <a:r>
              <a:rPr lang="en-US" sz="2000" dirty="0"/>
              <a:t> Team:</a:t>
            </a:r>
          </a:p>
          <a:p>
            <a:pPr lvl="1"/>
            <a:r>
              <a:rPr lang="en-US" sz="1600" b="1" dirty="0"/>
              <a:t>Adam Eggebrecht (</a:t>
            </a:r>
            <a:r>
              <a:rPr lang="en-US" sz="1600" b="1" dirty="0">
                <a:solidFill>
                  <a:srgbClr val="00B0F0"/>
                </a:solidFill>
                <a:hlinkClick r:id="rId2"/>
              </a:rPr>
              <a:t>aeggebre@wustl.edu</a:t>
            </a:r>
            <a:r>
              <a:rPr lang="en-US" sz="1600"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a:t>)</a:t>
            </a:r>
          </a:p>
          <a:p>
            <a:pPr lvl="1"/>
            <a:r>
              <a:rPr lang="en-US" b="1" dirty="0" err="1"/>
              <a:t>Weihao</a:t>
            </a:r>
            <a:r>
              <a:rPr lang="en-US" b="1" dirty="0"/>
              <a:t> Fan (</a:t>
            </a:r>
            <a:r>
              <a:rPr lang="en-US" b="1" dirty="0">
                <a:hlinkClick r:id="rId6"/>
              </a:rPr>
              <a:t>weihao.f@wustl.edu</a:t>
            </a:r>
            <a:r>
              <a:rPr lang="en-US" b="1" dirty="0"/>
              <a:t>) </a:t>
            </a:r>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2645115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Basic_Light_Modeling_with_sparse_Pad_and_AlignMe_Tutorial_221026.m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Segmented_MNI152nl_on_MNI111_nifti</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67481" y="1327748"/>
            <a:ext cx="5369234" cy="532966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4739695"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8192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 </a:t>
            </a:r>
            <a:r>
              <a:rPr lang="en-US" sz="1200" b="1" dirty="0">
                <a:solidFill>
                  <a:srgbClr val="228B22"/>
                </a:solidFill>
                <a:latin typeface="Courier New" panose="02070309020205020404" pitchFamily="49" charset="0"/>
              </a:rPr>
              <a:t>%for this tutorial, style should be set to 1</a:t>
            </a:r>
            <a:endParaRPr lang="en-US" sz="1200" b="1" dirty="0">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Segmented_MNI152nl_on_MNI111_nifti</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rPr>
              <a:t>nii</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90663</TotalTime>
  <Words>6988</Words>
  <Application>Microsoft Office PowerPoint</Application>
  <PresentationFormat>Widescreen</PresentationFormat>
  <Paragraphs>837</Paragraphs>
  <Slides>43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Courier New</vt:lpstr>
      <vt:lpstr>Slack-Lato</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Potential Errors</vt:lpstr>
      <vt:lpstr>AlignMe Tutorial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2043</cp:revision>
  <dcterms:created xsi:type="dcterms:W3CDTF">2016-10-13T23:27:35Z</dcterms:created>
  <dcterms:modified xsi:type="dcterms:W3CDTF">2024-02-19T17:48:20Z</dcterms:modified>
</cp:coreProperties>
</file>